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693400" cy="7561263"/>
  <p:notesSz cx="9144000" cy="6858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CBA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85" autoAdjust="0"/>
  </p:normalViewPr>
  <p:slideViewPr>
    <p:cSldViewPr>
      <p:cViewPr varScale="1">
        <p:scale>
          <a:sx n="106" d="100"/>
          <a:sy n="106" d="100"/>
        </p:scale>
        <p:origin x="1962" y="10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8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6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7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5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2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4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2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1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DEC9-A962-49B8-8EFA-1C73DDA12EC3}" type="datetimeFigureOut">
              <a:rPr lang="en-GB" smtClean="0"/>
              <a:pPr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52C4-4BD8-4CF9-B81B-7270ABD825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8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:\CBAC\PDF-MEL\PDF-Landscape-top-tab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0" y="0"/>
            <a:ext cx="10691812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2"/>
          <a:stretch/>
        </p:blipFill>
        <p:spPr bwMode="auto">
          <a:xfrm>
            <a:off x="90116" y="4385790"/>
            <a:ext cx="3616697" cy="304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4512" y="36215"/>
            <a:ext cx="8352928" cy="341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100602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y-GB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Trefnu Parti  Megan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48792"/>
              </p:ext>
            </p:extLst>
          </p:nvPr>
        </p:nvGraphicFramePr>
        <p:xfrm>
          <a:off x="306140" y="5220791"/>
          <a:ext cx="3310255" cy="21526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2995"/>
                <a:gridCol w="1103630"/>
                <a:gridCol w="11036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Eitem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Pris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Bara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1 </a:t>
                      </a:r>
                      <a:r>
                        <a:rPr lang="cy-GB" sz="1100" dirty="0" smtClean="0">
                          <a:effectLst/>
                        </a:rPr>
                        <a:t>dorth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£1.19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Menyn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smtClean="0">
                          <a:effectLst/>
                        </a:rPr>
                        <a:t>250g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</a:rPr>
                        <a:t>£1.75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Paced o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</a:rPr>
                        <a:t>8 </a:t>
                      </a:r>
                      <a:r>
                        <a:rPr lang="cy-GB" sz="1100" dirty="0">
                          <a:effectLst/>
                        </a:rPr>
                        <a:t>sleisen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</a:rPr>
                        <a:t>£1.90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Caws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</a:rPr>
                        <a:t>125g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</a:rPr>
                        <a:t>£0.90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Paced o </a:t>
                      </a:r>
                      <a:r>
                        <a:rPr lang="cy-GB" sz="1100" dirty="0" smtClean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£</a:t>
                      </a:r>
                      <a:r>
                        <a:rPr lang="cy-GB" sz="1100" dirty="0" smtClean="0">
                          <a:effectLst/>
                        </a:rPr>
                        <a:t>0.85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Tun tiwna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£</a:t>
                      </a:r>
                      <a:r>
                        <a:rPr lang="cy-GB" sz="1100" dirty="0" smtClean="0">
                          <a:effectLst/>
                        </a:rPr>
                        <a:t>1.40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Creision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Paced o </a:t>
                      </a:r>
                      <a:r>
                        <a:rPr lang="cy-GB" sz="1100" dirty="0" smtClean="0">
                          <a:effectLst/>
                        </a:rPr>
                        <a:t>18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</a:rPr>
                        <a:t>£2.99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Ciwcymbyr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£</a:t>
                      </a:r>
                      <a:r>
                        <a:rPr lang="cy-GB" sz="1100" dirty="0" smtClean="0">
                          <a:effectLst/>
                        </a:rPr>
                        <a:t>0.55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Jeli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Hufen </a:t>
                      </a:r>
                      <a:r>
                        <a:rPr lang="cy-GB" sz="1100" dirty="0" smtClean="0">
                          <a:effectLst/>
                        </a:rPr>
                        <a:t>iâ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2 litr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£</a:t>
                      </a:r>
                      <a:r>
                        <a:rPr lang="cy-GB" sz="1100" dirty="0" smtClean="0">
                          <a:effectLst/>
                        </a:rPr>
                        <a:t>1.60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Lemonêd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</a:rPr>
                        <a:t>2 litr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</a:rPr>
                        <a:t>£</a:t>
                      </a:r>
                      <a:r>
                        <a:rPr lang="cy-GB" sz="1100" dirty="0" smtClean="0">
                          <a:effectLst/>
                        </a:rPr>
                        <a:t>1.35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0" name="Rectangle 40"/>
          <p:cNvSpPr>
            <a:spLocks noChangeArrowheads="1"/>
          </p:cNvSpPr>
          <p:nvPr/>
        </p:nvSpPr>
        <p:spPr bwMode="auto">
          <a:xfrm>
            <a:off x="3706813" y="3640138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y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y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89" name="Picture 41" descr="R:\CBAC\PNG\Owain\Random Tabs\Random Tabs.003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9"/>
          <a:stretch/>
        </p:blipFill>
        <p:spPr bwMode="auto">
          <a:xfrm>
            <a:off x="90116" y="437406"/>
            <a:ext cx="3656105" cy="3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30710"/>
              </p:ext>
            </p:extLst>
          </p:nvPr>
        </p:nvGraphicFramePr>
        <p:xfrm>
          <a:off x="339368" y="1291183"/>
          <a:ext cx="3279140" cy="21526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96010"/>
                <a:gridCol w="1092200"/>
                <a:gridCol w="1090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Eitem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Pris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Bara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dorth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£1.49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Menyn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500g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£3.30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Paced o ham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10 sleisen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£2.15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Caws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250g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£2.10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Paced o 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£0.75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Tun tiwna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£1.35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Creision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Paced o 6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£1.35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Ciwcymbyr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£0.60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Jeli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£0.39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Hufen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iâ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 litr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£1.90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Lemonêd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2 litr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£1.20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1" name="TextBox 1030"/>
          <p:cNvSpPr txBox="1"/>
          <p:nvPr/>
        </p:nvSpPr>
        <p:spPr>
          <a:xfrm>
            <a:off x="144736" y="687189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MORRISONS</a:t>
            </a:r>
            <a:endParaRPr lang="cy-GB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234132" y="422598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>
                <a:solidFill>
                  <a:srgbClr val="CBA9E5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Prisiau</a:t>
            </a:r>
            <a:endParaRPr lang="en-GB" dirty="0">
              <a:solidFill>
                <a:srgbClr val="CBA9E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Picture 4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6"/>
          <a:stretch/>
        </p:blipFill>
        <p:spPr bwMode="auto">
          <a:xfrm>
            <a:off x="6223074" y="441657"/>
            <a:ext cx="3616697" cy="30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239190" y="711230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SAINSBURYS</a:t>
            </a:r>
            <a:endParaRPr lang="cy-GB" altLang="en-US" sz="32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8586" y="446639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>
                <a:solidFill>
                  <a:srgbClr val="FAC090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Prisiau</a:t>
            </a:r>
            <a:endParaRPr lang="en-GB" dirty="0">
              <a:solidFill>
                <a:srgbClr val="FAC09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62471"/>
              </p:ext>
            </p:extLst>
          </p:nvPr>
        </p:nvGraphicFramePr>
        <p:xfrm>
          <a:off x="6498828" y="1305678"/>
          <a:ext cx="3279140" cy="21526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6010"/>
                <a:gridCol w="1092200"/>
                <a:gridCol w="1090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Eitem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Pris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Bara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dorth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£1.00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Menyn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250g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£1.80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Paced o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8 sleisen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£1.85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Caws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125g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£1.70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Paced o 5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£0.70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Tun tiwna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160g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£1.80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Creision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Paced o 18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£3.60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Ciwcymbyr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£0.60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Jeli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£0.52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Hufen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iâ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2000 ml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£1.19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Lemonêd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2000 ml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£1.50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33" name="Wave 1032"/>
          <p:cNvSpPr/>
          <p:nvPr/>
        </p:nvSpPr>
        <p:spPr>
          <a:xfrm rot="4726361">
            <a:off x="3370205" y="968581"/>
            <a:ext cx="3112991" cy="2343153"/>
          </a:xfrm>
          <a:prstGeom prst="wave">
            <a:avLst>
              <a:gd name="adj1" fmla="val 12500"/>
              <a:gd name="adj2" fmla="val -173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Vertical Scroll 3"/>
          <p:cNvSpPr>
            <a:spLocks noChangeArrowheads="1"/>
          </p:cNvSpPr>
          <p:nvPr/>
        </p:nvSpPr>
        <p:spPr bwMode="auto">
          <a:xfrm>
            <a:off x="3923655" y="585084"/>
            <a:ext cx="2143125" cy="2771775"/>
          </a:xfrm>
          <a:prstGeom prst="verticalScroll">
            <a:avLst>
              <a:gd name="adj" fmla="val 8796"/>
            </a:avLst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altLang="en-US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Rhestr Siopa Megan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y-GB" altLang="en-US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5 torth o fara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1 pot (500g) o fenyn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40 sleisen o ham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Bloc (250g) o gaws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10 tomato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2 × 160g tun tiwna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18 paced o greision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1 ciwcymbr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3 × 135g o jeli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2 × 2 litr o hufen iâ</a:t>
            </a:r>
            <a:b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y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4 × 2 litr lemonêd</a:t>
            </a:r>
            <a:endParaRPr kumimoji="0" lang="cy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034" name="Isosceles Triangle 1033"/>
          <p:cNvSpPr/>
          <p:nvPr/>
        </p:nvSpPr>
        <p:spPr>
          <a:xfrm rot="18850507">
            <a:off x="4403640" y="3335315"/>
            <a:ext cx="309378" cy="51296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65101" y="4650381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ASDA</a:t>
            </a:r>
            <a:endParaRPr lang="cy-GB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4497" y="4385790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Prisiau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" name="Picture 4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7"/>
          <a:stretch/>
        </p:blipFill>
        <p:spPr bwMode="auto">
          <a:xfrm>
            <a:off x="6223074" y="4378878"/>
            <a:ext cx="3616697" cy="30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92250"/>
              </p:ext>
            </p:extLst>
          </p:nvPr>
        </p:nvGraphicFramePr>
        <p:xfrm>
          <a:off x="6495764" y="5220791"/>
          <a:ext cx="3279140" cy="215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010"/>
                <a:gridCol w="1092200"/>
                <a:gridCol w="1090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Eitem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Pris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Bara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dorth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£1.19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Menyn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smtClean="0">
                          <a:effectLst/>
                          <a:latin typeface="Century Gothic" panose="020B0502020202020204" pitchFamily="34" charset="0"/>
                        </a:rPr>
                        <a:t>0.5kg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£3.45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Paced o ham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10 </a:t>
                      </a: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sleisen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£2.20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Caws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250g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£2,15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Tomato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Paced o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0.80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Tun tiwna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160g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1.50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Creision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Paced o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£1.25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Ciwcymbyr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0.49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Jeli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135g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104305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£0.60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Hufen 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iâ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 litr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1.80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Lemonêd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>
                          <a:effectLst/>
                          <a:latin typeface="Century Gothic" panose="020B0502020202020204" pitchFamily="34" charset="0"/>
                        </a:rPr>
                        <a:t>2 litr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dirty="0">
                          <a:effectLst/>
                          <a:latin typeface="Century Gothic" panose="020B0502020202020204" pitchFamily="34" charset="0"/>
                        </a:rPr>
                        <a:t>£</a:t>
                      </a:r>
                      <a:r>
                        <a:rPr lang="cy-GB" sz="1100" dirty="0" smtClean="0">
                          <a:effectLst/>
                          <a:latin typeface="Century Gothic" panose="020B0502020202020204" pitchFamily="34" charset="0"/>
                        </a:rPr>
                        <a:t>1.29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282804" y="4684139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2000" b="1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y-GB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TESCO</a:t>
            </a:r>
            <a:endParaRPr lang="cy-GB" alt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4419548"/>
            <a:ext cx="229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Prisiau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36" name="Down Arrow Callout 1035"/>
          <p:cNvSpPr/>
          <p:nvPr/>
        </p:nvSpPr>
        <p:spPr>
          <a:xfrm rot="10800000">
            <a:off x="3846502" y="3852069"/>
            <a:ext cx="2258053" cy="350046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73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7" name="TextBox 1036"/>
          <p:cNvSpPr txBox="1"/>
          <p:nvPr/>
        </p:nvSpPr>
        <p:spPr>
          <a:xfrm>
            <a:off x="3846502" y="4668163"/>
            <a:ext cx="22580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14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Mae Megan yn cael parti. </a:t>
            </a:r>
            <a:r>
              <a:rPr lang="cy-GB" altLang="en-US" sz="1400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Mae </a:t>
            </a:r>
            <a:r>
              <a:rPr lang="cy-GB" altLang="en-US" sz="14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Mam Megan yn bwriadu mynd i Tesco </a:t>
            </a:r>
            <a:r>
              <a:rPr lang="cy-GB" altLang="en-US" sz="1400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i brynu’r </a:t>
            </a:r>
            <a:r>
              <a:rPr lang="cy-GB" altLang="en-US" sz="14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holl fwyd a diod ar gyfer y parti. </a:t>
            </a:r>
            <a:endParaRPr lang="cy-GB" altLang="en-US" sz="1400" dirty="0" smtClean="0"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cy-GB" altLang="en-US" sz="1400" dirty="0"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cy-GB" altLang="en-US" sz="1400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Dangoswch </a:t>
            </a:r>
            <a:r>
              <a:rPr lang="cy-GB" altLang="en-US" sz="14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fod Mam Megan yn anghywir i wneud hyn. </a:t>
            </a:r>
            <a:endParaRPr lang="cy-GB" altLang="en-US" sz="1400" dirty="0" smtClean="0"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cy-GB" altLang="en-US" sz="1400" dirty="0" smtClean="0">
              <a:latin typeface="Century Gothic" panose="020B0502020202020204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cy-GB" altLang="en-US" sz="1400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Pa </a:t>
            </a:r>
            <a:r>
              <a:rPr lang="cy-GB" altLang="en-US" sz="14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gyngor </a:t>
            </a:r>
            <a:r>
              <a:rPr lang="cy-GB" altLang="en-US" sz="1400" dirty="0" smtClean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fyddech chi’n </a:t>
            </a:r>
            <a:r>
              <a:rPr lang="cy-GB" altLang="en-US" sz="1400" dirty="0"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ei roi iddi</a:t>
            </a:r>
            <a:r>
              <a:rPr lang="cy-GB" altLang="en-US" sz="1400" dirty="0">
                <a:ea typeface="Calibri" pitchFamily="34" charset="0"/>
                <a:cs typeface="Times New Roman" pitchFamily="18" charset="0"/>
              </a:rPr>
              <a:t>?</a:t>
            </a:r>
            <a:endParaRPr lang="cy-GB" altLang="en-US" sz="1400" dirty="0">
              <a:cs typeface="Arial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57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72983" y="3575075"/>
            <a:ext cx="177263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TextBox 1037"/>
          <p:cNvSpPr txBox="1"/>
          <p:nvPr/>
        </p:nvSpPr>
        <p:spPr>
          <a:xfrm>
            <a:off x="92819" y="3593706"/>
            <a:ext cx="165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SAINSBURYS</a:t>
            </a:r>
            <a:br>
              <a:rPr lang="cy-GB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lang="cy-GB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Caws: Prynwch 1 a </a:t>
            </a:r>
            <a:br>
              <a:rPr lang="cy-GB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</a:br>
            <a:r>
              <a:rPr lang="cy-GB" alt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cewch un am </a:t>
            </a:r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ddim</a:t>
            </a:r>
            <a:endParaRPr lang="cy-GB" altLang="en-US" sz="1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0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1932446" y="3575075"/>
            <a:ext cx="177263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952283" y="3593706"/>
            <a:ext cx="116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TESCO</a:t>
            </a:r>
          </a:p>
          <a:p>
            <a:pPr lvl="0"/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2 dun o diwna am £2</a:t>
            </a:r>
            <a:endParaRPr lang="cy-GB" altLang="en-US" sz="1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2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6211051" y="3593706"/>
            <a:ext cx="1439905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230888" y="3612337"/>
            <a:ext cx="170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MORRISONS</a:t>
            </a:r>
          </a:p>
          <a:p>
            <a:pPr lvl="0"/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3 torth am bris 2</a:t>
            </a:r>
            <a:endParaRPr lang="cy-GB" altLang="en-US" sz="1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64" name="Picture 4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r="12693"/>
          <a:stretch/>
        </p:blipFill>
        <p:spPr bwMode="auto">
          <a:xfrm>
            <a:off x="7722964" y="3593706"/>
            <a:ext cx="2116807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722964" y="3593705"/>
            <a:ext cx="205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ASDA</a:t>
            </a:r>
          </a:p>
          <a:p>
            <a:pPr lvl="0"/>
            <a:r>
              <a:rPr lang="cy-GB" alt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Pris jeli 25% yn rhatach nag yn Tesco.</a:t>
            </a:r>
            <a:endParaRPr lang="cy-GB" altLang="en-US" sz="12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322</Words>
  <Application>Microsoft Office PowerPoint</Application>
  <PresentationFormat>Custom</PresentationFormat>
  <Paragraphs>168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Owain Roberts</dc:creator>
  <cp:lastModifiedBy>Gareth Evans</cp:lastModifiedBy>
  <cp:revision>40</cp:revision>
  <dcterms:created xsi:type="dcterms:W3CDTF">2015-01-15T15:22:35Z</dcterms:created>
  <dcterms:modified xsi:type="dcterms:W3CDTF">2015-04-01T18:46:42Z</dcterms:modified>
</cp:coreProperties>
</file>